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0" r:id="rId3"/>
    <p:sldId id="271" r:id="rId4"/>
    <p:sldId id="292" r:id="rId5"/>
    <p:sldId id="293" r:id="rId6"/>
    <p:sldId id="285" r:id="rId7"/>
    <p:sldId id="286" r:id="rId8"/>
    <p:sldId id="288" r:id="rId9"/>
    <p:sldId id="291" r:id="rId10"/>
    <p:sldId id="269" r:id="rId11"/>
    <p:sldId id="289" r:id="rId12"/>
    <p:sldId id="290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lia Hambakachere" initials="SH" lastIdx="1" clrIdx="0">
    <p:extLst>
      <p:ext uri="{19B8F6BF-5375-455C-9EA6-DF929625EA0E}">
        <p15:presenceInfo xmlns:p15="http://schemas.microsoft.com/office/powerpoint/2012/main" userId="Sylia Hambakache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1" autoAdjust="0"/>
    <p:restoredTop sz="94660"/>
  </p:normalViewPr>
  <p:slideViewPr>
    <p:cSldViewPr>
      <p:cViewPr varScale="1">
        <p:scale>
          <a:sx n="108" d="100"/>
          <a:sy n="108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 Range 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16-25</c:v>
                </c:pt>
                <c:pt idx="1">
                  <c:v>26-35</c:v>
                </c:pt>
                <c:pt idx="2">
                  <c:v>36-45</c:v>
                </c:pt>
                <c:pt idx="3">
                  <c:v>46-65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13</c:v>
                </c:pt>
                <c:pt idx="2">
                  <c:v>40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4-4557-9448-90609AA0B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026888"/>
        <c:axId val="367023752"/>
      </c:barChart>
      <c:catAx>
        <c:axId val="367026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7023752"/>
        <c:crosses val="autoZero"/>
        <c:auto val="1"/>
        <c:lblAlgn val="ctr"/>
        <c:lblOffset val="100"/>
        <c:noMultiLvlLbl val="0"/>
      </c:catAx>
      <c:valAx>
        <c:axId val="367023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026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Location</c:v>
                </c:pt>
              </c:strCache>
            </c:strRef>
          </c:tx>
          <c:invertIfNegative val="0"/>
          <c:cat>
            <c:strRef>
              <c:f>Sheet1!$A$2:$A$9</c:f>
              <c:strCache>
                <c:ptCount val="7"/>
                <c:pt idx="0">
                  <c:v>Navan</c:v>
                </c:pt>
                <c:pt idx="1">
                  <c:v>Ashbourne</c:v>
                </c:pt>
                <c:pt idx="2">
                  <c:v>Mosney</c:v>
                </c:pt>
                <c:pt idx="3">
                  <c:v>Kells</c:v>
                </c:pt>
                <c:pt idx="4">
                  <c:v>Bettystown</c:v>
                </c:pt>
                <c:pt idx="5">
                  <c:v>Stamullen</c:v>
                </c:pt>
                <c:pt idx="6">
                  <c:v>Nobber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27</c:v>
                </c:pt>
                <c:pt idx="1">
                  <c:v>4</c:v>
                </c:pt>
                <c:pt idx="2">
                  <c:v>39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0-4CF8-B557-B50C3E39B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028456"/>
        <c:axId val="367027280"/>
      </c:barChart>
      <c:catAx>
        <c:axId val="367028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7027280"/>
        <c:crosses val="autoZero"/>
        <c:auto val="1"/>
        <c:lblAlgn val="ctr"/>
        <c:lblOffset val="100"/>
        <c:noMultiLvlLbl val="0"/>
      </c:catAx>
      <c:valAx>
        <c:axId val="36702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028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Country</c:v>
                </c:pt>
              </c:strCache>
            </c:strRef>
          </c:tx>
          <c:invertIfNegative val="0"/>
          <c:cat>
            <c:strRef>
              <c:f>Sheet1!$A$2:$A$21</c:f>
              <c:strCache>
                <c:ptCount val="20"/>
                <c:pt idx="0">
                  <c:v>Albania</c:v>
                </c:pt>
                <c:pt idx="1">
                  <c:v>Algeria</c:v>
                </c:pt>
                <c:pt idx="2">
                  <c:v>Angola</c:v>
                </c:pt>
                <c:pt idx="3">
                  <c:v>Botswana</c:v>
                </c:pt>
                <c:pt idx="4">
                  <c:v>Brazil</c:v>
                </c:pt>
                <c:pt idx="5">
                  <c:v>Chile</c:v>
                </c:pt>
                <c:pt idx="6">
                  <c:v>Congo</c:v>
                </c:pt>
                <c:pt idx="7">
                  <c:v>Ghana</c:v>
                </c:pt>
                <c:pt idx="8">
                  <c:v>Ivory Coast</c:v>
                </c:pt>
                <c:pt idx="9">
                  <c:v>Malawi</c:v>
                </c:pt>
                <c:pt idx="10">
                  <c:v>Moldova</c:v>
                </c:pt>
                <c:pt idx="11">
                  <c:v>Nigeria</c:v>
                </c:pt>
                <c:pt idx="12">
                  <c:v>Congo</c:v>
                </c:pt>
                <c:pt idx="13">
                  <c:v>Russia</c:v>
                </c:pt>
                <c:pt idx="14">
                  <c:v>South Africa</c:v>
                </c:pt>
                <c:pt idx="15">
                  <c:v>Sudan</c:v>
                </c:pt>
                <c:pt idx="16">
                  <c:v>Syria</c:v>
                </c:pt>
                <c:pt idx="17">
                  <c:v>Toga</c:v>
                </c:pt>
                <c:pt idx="18">
                  <c:v>Uganda</c:v>
                </c:pt>
                <c:pt idx="19">
                  <c:v>Zimbabwe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8</c:v>
                </c:pt>
                <c:pt idx="8">
                  <c:v>1</c:v>
                </c:pt>
                <c:pt idx="9">
                  <c:v>5</c:v>
                </c:pt>
                <c:pt idx="10">
                  <c:v>1</c:v>
                </c:pt>
                <c:pt idx="11">
                  <c:v>15</c:v>
                </c:pt>
                <c:pt idx="12">
                  <c:v>1</c:v>
                </c:pt>
                <c:pt idx="13">
                  <c:v>1</c:v>
                </c:pt>
                <c:pt idx="14">
                  <c:v>6</c:v>
                </c:pt>
                <c:pt idx="15">
                  <c:v>7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  <c:pt idx="1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B-485D-843C-866FB6AE8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029240"/>
        <c:axId val="367022968"/>
      </c:barChart>
      <c:catAx>
        <c:axId val="367029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7022968"/>
        <c:crosses val="autoZero"/>
        <c:auto val="1"/>
        <c:lblAlgn val="ctr"/>
        <c:lblOffset val="100"/>
        <c:noMultiLvlLbl val="0"/>
      </c:catAx>
      <c:valAx>
        <c:axId val="367022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029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8T15:37:16.214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70A79-38B4-4832-8788-FB92916FECE7}" type="doc">
      <dgm:prSet loTypeId="urn:microsoft.com/office/officeart/2008/layout/AlternatingHexagons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CA443DE-3EFC-4DF2-BB8C-A0B43B1DEB6F}">
      <dgm:prSet phldrT="[Text]"/>
      <dgm:spPr/>
      <dgm:t>
        <a:bodyPr/>
        <a:lstStyle/>
        <a:p>
          <a:r>
            <a:rPr lang="en-GB" dirty="0"/>
            <a:t>35 Completed Academy of Aviation</a:t>
          </a:r>
        </a:p>
      </dgm:t>
    </dgm:pt>
    <dgm:pt modelId="{9C9DD817-46B9-4AFD-AB8F-5B377F4BCE0A}" type="parTrans" cxnId="{65FDDCAF-6079-4A45-8EF0-242680CA5AF0}">
      <dgm:prSet/>
      <dgm:spPr/>
      <dgm:t>
        <a:bodyPr/>
        <a:lstStyle/>
        <a:p>
          <a:endParaRPr lang="en-GB"/>
        </a:p>
      </dgm:t>
    </dgm:pt>
    <dgm:pt modelId="{78384075-440E-4650-8A06-9C169FFF2793}" type="sibTrans" cxnId="{65FDDCAF-6079-4A45-8EF0-242680CA5AF0}">
      <dgm:prSet/>
      <dgm:spPr/>
      <dgm:t>
        <a:bodyPr/>
        <a:lstStyle/>
        <a:p>
          <a:r>
            <a:rPr lang="en-GB" dirty="0"/>
            <a:t>19</a:t>
          </a:r>
        </a:p>
        <a:p>
          <a:r>
            <a:rPr lang="en-GB" dirty="0"/>
            <a:t>Progression to Employment</a:t>
          </a:r>
        </a:p>
      </dgm:t>
    </dgm:pt>
    <dgm:pt modelId="{C7BF1A40-2644-4915-8C89-6CB6EEA7CB97}">
      <dgm:prSet phldrT="[Text]"/>
      <dgm:spPr/>
      <dgm:t>
        <a:bodyPr/>
        <a:lstStyle/>
        <a:p>
          <a:r>
            <a:rPr lang="en-GB" dirty="0"/>
            <a:t>11 women are registered as volunteers</a:t>
          </a:r>
        </a:p>
      </dgm:t>
    </dgm:pt>
    <dgm:pt modelId="{06AEE302-2F47-4501-991A-2C8DC04D5791}" type="parTrans" cxnId="{A64F443B-1BCF-43D2-A834-15AE32BB4CC0}">
      <dgm:prSet/>
      <dgm:spPr/>
      <dgm:t>
        <a:bodyPr/>
        <a:lstStyle/>
        <a:p>
          <a:endParaRPr lang="en-GB"/>
        </a:p>
      </dgm:t>
    </dgm:pt>
    <dgm:pt modelId="{ACDD5A3C-702F-41FC-9894-6E24CA46CA11}" type="sibTrans" cxnId="{A64F443B-1BCF-43D2-A834-15AE32BB4CC0}">
      <dgm:prSet/>
      <dgm:spPr/>
      <dgm:t>
        <a:bodyPr/>
        <a:lstStyle/>
        <a:p>
          <a:endParaRPr lang="en-GB"/>
        </a:p>
      </dgm:t>
    </dgm:pt>
    <dgm:pt modelId="{826EBB46-711D-4018-B85F-67053CD61F23}">
      <dgm:prSet phldrT="[Text]"/>
      <dgm:spPr/>
      <dgm:t>
        <a:bodyPr/>
        <a:lstStyle/>
        <a:p>
          <a:r>
            <a:rPr lang="en-GB" dirty="0"/>
            <a:t>85 women supported</a:t>
          </a:r>
        </a:p>
      </dgm:t>
    </dgm:pt>
    <dgm:pt modelId="{CD90709A-F467-43A1-9F6A-4E75F1FFC681}" type="parTrans" cxnId="{EFDDC167-FB9C-4310-8DE4-47CB29AB0254}">
      <dgm:prSet/>
      <dgm:spPr/>
      <dgm:t>
        <a:bodyPr/>
        <a:lstStyle/>
        <a:p>
          <a:endParaRPr lang="en-GB"/>
        </a:p>
      </dgm:t>
    </dgm:pt>
    <dgm:pt modelId="{66AA06BE-F9C8-4F4C-A039-40A5A64FA1EB}" type="sibTrans" cxnId="{EFDDC167-FB9C-4310-8DE4-47CB29AB0254}">
      <dgm:prSet/>
      <dgm:spPr/>
      <dgm:t>
        <a:bodyPr/>
        <a:lstStyle/>
        <a:p>
          <a:r>
            <a:rPr lang="en-GB" dirty="0"/>
            <a:t>15 Completed First Aid QQI level 3</a:t>
          </a:r>
        </a:p>
      </dgm:t>
    </dgm:pt>
    <dgm:pt modelId="{1CFC587D-9C4C-4E3A-86E5-E2B77EB80B84}">
      <dgm:prSet phldrT="[Text]" phldr="1"/>
      <dgm:spPr/>
      <dgm:t>
        <a:bodyPr/>
        <a:lstStyle/>
        <a:p>
          <a:endParaRPr lang="en-GB" dirty="0"/>
        </a:p>
      </dgm:t>
    </dgm:pt>
    <dgm:pt modelId="{03EBB32D-A0E2-4073-A5EF-6698DE40C4A1}" type="parTrans" cxnId="{2038E741-A101-481F-93CC-8D68C37890C1}">
      <dgm:prSet/>
      <dgm:spPr/>
      <dgm:t>
        <a:bodyPr/>
        <a:lstStyle/>
        <a:p>
          <a:endParaRPr lang="en-GB"/>
        </a:p>
      </dgm:t>
    </dgm:pt>
    <dgm:pt modelId="{D25C25C4-AA81-4E63-9676-ECF2AB4229FA}" type="sibTrans" cxnId="{2038E741-A101-481F-93CC-8D68C37890C1}">
      <dgm:prSet/>
      <dgm:spPr/>
      <dgm:t>
        <a:bodyPr/>
        <a:lstStyle/>
        <a:p>
          <a:endParaRPr lang="en-GB"/>
        </a:p>
      </dgm:t>
    </dgm:pt>
    <dgm:pt modelId="{22DAEA41-1315-477E-96FD-F7A012505AA1}">
      <dgm:prSet phldrT="[Text]"/>
      <dgm:spPr/>
      <dgm:t>
        <a:bodyPr/>
        <a:lstStyle/>
        <a:p>
          <a:r>
            <a:rPr lang="en-GB" dirty="0"/>
            <a:t>9 Completed Patient  Manual handling</a:t>
          </a:r>
        </a:p>
      </dgm:t>
    </dgm:pt>
    <dgm:pt modelId="{F2B405B6-98C5-42A6-9347-77CCDC2F87F4}" type="parTrans" cxnId="{AFA5BA76-DF1E-4F81-AAF6-4D8B86056A26}">
      <dgm:prSet/>
      <dgm:spPr/>
      <dgm:t>
        <a:bodyPr/>
        <a:lstStyle/>
        <a:p>
          <a:endParaRPr lang="en-GB"/>
        </a:p>
      </dgm:t>
    </dgm:pt>
    <dgm:pt modelId="{3E439719-B207-4343-A94F-24B34AFDDFA8}" type="sibTrans" cxnId="{AFA5BA76-DF1E-4F81-AAF6-4D8B86056A26}">
      <dgm:prSet/>
      <dgm:spPr/>
      <dgm:t>
        <a:bodyPr/>
        <a:lstStyle/>
        <a:p>
          <a:r>
            <a:rPr lang="en-GB" dirty="0"/>
            <a:t>10 completed  career preparation course</a:t>
          </a:r>
        </a:p>
      </dgm:t>
    </dgm:pt>
    <dgm:pt modelId="{AF82939F-E4A9-4975-8486-E258D9B14E84}">
      <dgm:prSet phldrT="[Text]" phldr="1"/>
      <dgm:spPr/>
      <dgm:t>
        <a:bodyPr/>
        <a:lstStyle/>
        <a:p>
          <a:endParaRPr lang="en-GB" dirty="0"/>
        </a:p>
      </dgm:t>
    </dgm:pt>
    <dgm:pt modelId="{1CF1C07D-F53F-45DE-85FB-FBD8454CE66A}" type="parTrans" cxnId="{D351E4C1-F31E-4D01-A798-0AC31BD979ED}">
      <dgm:prSet/>
      <dgm:spPr/>
      <dgm:t>
        <a:bodyPr/>
        <a:lstStyle/>
        <a:p>
          <a:endParaRPr lang="en-GB"/>
        </a:p>
      </dgm:t>
    </dgm:pt>
    <dgm:pt modelId="{FB40135B-53B8-4DB8-A56C-4C2622774D5C}" type="sibTrans" cxnId="{D351E4C1-F31E-4D01-A798-0AC31BD979ED}">
      <dgm:prSet/>
      <dgm:spPr/>
      <dgm:t>
        <a:bodyPr/>
        <a:lstStyle/>
        <a:p>
          <a:endParaRPr lang="en-GB"/>
        </a:p>
      </dgm:t>
    </dgm:pt>
    <dgm:pt modelId="{16C7EBD6-EB4B-4A2F-943A-9B26C2D99268}" type="pres">
      <dgm:prSet presAssocID="{2EB70A79-38B4-4832-8788-FB92916FECE7}" presName="Name0" presStyleCnt="0">
        <dgm:presLayoutVars>
          <dgm:chMax/>
          <dgm:chPref/>
          <dgm:dir/>
          <dgm:animLvl val="lvl"/>
        </dgm:presLayoutVars>
      </dgm:prSet>
      <dgm:spPr/>
    </dgm:pt>
    <dgm:pt modelId="{D451BF20-C26A-47B9-AE1F-F195B2E38CC1}" type="pres">
      <dgm:prSet presAssocID="{6CA443DE-3EFC-4DF2-BB8C-A0B43B1DEB6F}" presName="composite" presStyleCnt="0"/>
      <dgm:spPr/>
    </dgm:pt>
    <dgm:pt modelId="{CCB3198C-C4EC-4AEE-986B-D8EFE88C285B}" type="pres">
      <dgm:prSet presAssocID="{6CA443DE-3EFC-4DF2-BB8C-A0B43B1DEB6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18CC320-2E2D-4B3E-BB1F-89237A248232}" type="pres">
      <dgm:prSet presAssocID="{6CA443DE-3EFC-4DF2-BB8C-A0B43B1DEB6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56D54F9-1160-4D0E-A5E4-5DD04A5C2844}" type="pres">
      <dgm:prSet presAssocID="{6CA443DE-3EFC-4DF2-BB8C-A0B43B1DEB6F}" presName="BalanceSpacing" presStyleCnt="0"/>
      <dgm:spPr/>
    </dgm:pt>
    <dgm:pt modelId="{02D5F499-816E-4545-A853-629B0242E167}" type="pres">
      <dgm:prSet presAssocID="{6CA443DE-3EFC-4DF2-BB8C-A0B43B1DEB6F}" presName="BalanceSpacing1" presStyleCnt="0"/>
      <dgm:spPr/>
    </dgm:pt>
    <dgm:pt modelId="{17A29D79-5DDD-4F07-9672-125777371D8E}" type="pres">
      <dgm:prSet presAssocID="{78384075-440E-4650-8A06-9C169FFF2793}" presName="Accent1Text" presStyleLbl="node1" presStyleIdx="1" presStyleCnt="6" custLinFactNeighborY="0"/>
      <dgm:spPr/>
    </dgm:pt>
    <dgm:pt modelId="{4CABA7AD-503F-4D46-A180-445BF8925F0B}" type="pres">
      <dgm:prSet presAssocID="{78384075-440E-4650-8A06-9C169FFF2793}" presName="spaceBetweenRectangles" presStyleCnt="0"/>
      <dgm:spPr/>
    </dgm:pt>
    <dgm:pt modelId="{9798A361-F53B-4579-BABD-63801F53FA6A}" type="pres">
      <dgm:prSet presAssocID="{826EBB46-711D-4018-B85F-67053CD61F23}" presName="composite" presStyleCnt="0"/>
      <dgm:spPr/>
    </dgm:pt>
    <dgm:pt modelId="{9F1D5DAE-18D4-447A-8D88-F8CBE9CD0CA3}" type="pres">
      <dgm:prSet presAssocID="{826EBB46-711D-4018-B85F-67053CD61F23}" presName="Parent1" presStyleLbl="node1" presStyleIdx="2" presStyleCnt="6" custLinFactNeighborY="0">
        <dgm:presLayoutVars>
          <dgm:chMax val="1"/>
          <dgm:chPref val="1"/>
          <dgm:bulletEnabled val="1"/>
        </dgm:presLayoutVars>
      </dgm:prSet>
      <dgm:spPr/>
    </dgm:pt>
    <dgm:pt modelId="{51034DE1-1FD8-4339-9593-29B650153B8C}" type="pres">
      <dgm:prSet presAssocID="{826EBB46-711D-4018-B85F-67053CD61F2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B5A8AE8-E774-4541-A139-170EB4062F0F}" type="pres">
      <dgm:prSet presAssocID="{826EBB46-711D-4018-B85F-67053CD61F23}" presName="BalanceSpacing" presStyleCnt="0"/>
      <dgm:spPr/>
    </dgm:pt>
    <dgm:pt modelId="{15070C55-6DC5-43DC-8BCB-D4D68BEB4DBB}" type="pres">
      <dgm:prSet presAssocID="{826EBB46-711D-4018-B85F-67053CD61F23}" presName="BalanceSpacing1" presStyleCnt="0"/>
      <dgm:spPr/>
    </dgm:pt>
    <dgm:pt modelId="{A0C129D3-E3FC-402F-9B4D-01F67B591E04}" type="pres">
      <dgm:prSet presAssocID="{66AA06BE-F9C8-4F4C-A039-40A5A64FA1EB}" presName="Accent1Text" presStyleLbl="node1" presStyleIdx="3" presStyleCnt="6" custLinFactNeighborY="0"/>
      <dgm:spPr/>
    </dgm:pt>
    <dgm:pt modelId="{1B7E4D4F-BA21-4E16-82BF-5A4866662906}" type="pres">
      <dgm:prSet presAssocID="{66AA06BE-F9C8-4F4C-A039-40A5A64FA1EB}" presName="spaceBetweenRectangles" presStyleCnt="0"/>
      <dgm:spPr/>
    </dgm:pt>
    <dgm:pt modelId="{45EA16A9-065A-465B-82D9-841E3924FF59}" type="pres">
      <dgm:prSet presAssocID="{22DAEA41-1315-477E-96FD-F7A012505AA1}" presName="composite" presStyleCnt="0"/>
      <dgm:spPr/>
    </dgm:pt>
    <dgm:pt modelId="{B94FC204-E1CC-4F2D-94BE-9DAA3D32A34E}" type="pres">
      <dgm:prSet presAssocID="{22DAEA41-1315-477E-96FD-F7A012505AA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513890B-ABE9-46C9-A66F-D1C4CCDF338D}" type="pres">
      <dgm:prSet presAssocID="{22DAEA41-1315-477E-96FD-F7A012505AA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426F3EB-D42C-41E6-BC90-A2FD2C8453E1}" type="pres">
      <dgm:prSet presAssocID="{22DAEA41-1315-477E-96FD-F7A012505AA1}" presName="BalanceSpacing" presStyleCnt="0"/>
      <dgm:spPr/>
    </dgm:pt>
    <dgm:pt modelId="{F94B47FB-7AC3-4AFD-A755-F21828344693}" type="pres">
      <dgm:prSet presAssocID="{22DAEA41-1315-477E-96FD-F7A012505AA1}" presName="BalanceSpacing1" presStyleCnt="0"/>
      <dgm:spPr/>
    </dgm:pt>
    <dgm:pt modelId="{6779032B-AEE5-4BC0-946F-1DA17546C7DD}" type="pres">
      <dgm:prSet presAssocID="{3E439719-B207-4343-A94F-24B34AFDDFA8}" presName="Accent1Text" presStyleLbl="node1" presStyleIdx="5" presStyleCnt="6" custLinFactNeighborY="0"/>
      <dgm:spPr/>
    </dgm:pt>
  </dgm:ptLst>
  <dgm:cxnLst>
    <dgm:cxn modelId="{C0ABF201-F6AC-4123-8C54-1D2E24FAFC57}" type="presOf" srcId="{22DAEA41-1315-477E-96FD-F7A012505AA1}" destId="{B94FC204-E1CC-4F2D-94BE-9DAA3D32A34E}" srcOrd="0" destOrd="0" presId="urn:microsoft.com/office/officeart/2008/layout/AlternatingHexagons"/>
    <dgm:cxn modelId="{9F1A2C08-504B-4A0C-B5F9-24B967CA206D}" type="presOf" srcId="{6CA443DE-3EFC-4DF2-BB8C-A0B43B1DEB6F}" destId="{CCB3198C-C4EC-4AEE-986B-D8EFE88C285B}" srcOrd="0" destOrd="0" presId="urn:microsoft.com/office/officeart/2008/layout/AlternatingHexagons"/>
    <dgm:cxn modelId="{CCC4260E-5D6B-4525-AE7E-27B232C164BF}" type="presOf" srcId="{78384075-440E-4650-8A06-9C169FFF2793}" destId="{17A29D79-5DDD-4F07-9672-125777371D8E}" srcOrd="0" destOrd="0" presId="urn:microsoft.com/office/officeart/2008/layout/AlternatingHexagons"/>
    <dgm:cxn modelId="{A64F443B-1BCF-43D2-A834-15AE32BB4CC0}" srcId="{6CA443DE-3EFC-4DF2-BB8C-A0B43B1DEB6F}" destId="{C7BF1A40-2644-4915-8C89-6CB6EEA7CB97}" srcOrd="0" destOrd="0" parTransId="{06AEE302-2F47-4501-991A-2C8DC04D5791}" sibTransId="{ACDD5A3C-702F-41FC-9894-6E24CA46CA11}"/>
    <dgm:cxn modelId="{2038E741-A101-481F-93CC-8D68C37890C1}" srcId="{826EBB46-711D-4018-B85F-67053CD61F23}" destId="{1CFC587D-9C4C-4E3A-86E5-E2B77EB80B84}" srcOrd="0" destOrd="0" parTransId="{03EBB32D-A0E2-4073-A5EF-6698DE40C4A1}" sibTransId="{D25C25C4-AA81-4E63-9676-ECF2AB4229FA}"/>
    <dgm:cxn modelId="{EFDDC167-FB9C-4310-8DE4-47CB29AB0254}" srcId="{2EB70A79-38B4-4832-8788-FB92916FECE7}" destId="{826EBB46-711D-4018-B85F-67053CD61F23}" srcOrd="1" destOrd="0" parTransId="{CD90709A-F467-43A1-9F6A-4E75F1FFC681}" sibTransId="{66AA06BE-F9C8-4F4C-A039-40A5A64FA1EB}"/>
    <dgm:cxn modelId="{62497E6C-C840-4321-B6AA-F27DE6BA6196}" type="presOf" srcId="{2EB70A79-38B4-4832-8788-FB92916FECE7}" destId="{16C7EBD6-EB4B-4A2F-943A-9B26C2D99268}" srcOrd="0" destOrd="0" presId="urn:microsoft.com/office/officeart/2008/layout/AlternatingHexagons"/>
    <dgm:cxn modelId="{AFA5BA76-DF1E-4F81-AAF6-4D8B86056A26}" srcId="{2EB70A79-38B4-4832-8788-FB92916FECE7}" destId="{22DAEA41-1315-477E-96FD-F7A012505AA1}" srcOrd="2" destOrd="0" parTransId="{F2B405B6-98C5-42A6-9347-77CCDC2F87F4}" sibTransId="{3E439719-B207-4343-A94F-24B34AFDDFA8}"/>
    <dgm:cxn modelId="{AD6D3358-46A2-4588-857F-48B50B3B2BE6}" type="presOf" srcId="{1CFC587D-9C4C-4E3A-86E5-E2B77EB80B84}" destId="{51034DE1-1FD8-4339-9593-29B650153B8C}" srcOrd="0" destOrd="0" presId="urn:microsoft.com/office/officeart/2008/layout/AlternatingHexagons"/>
    <dgm:cxn modelId="{5202B29B-A790-4F86-9CCC-3DA7DD6291B9}" type="presOf" srcId="{C7BF1A40-2644-4915-8C89-6CB6EEA7CB97}" destId="{118CC320-2E2D-4B3E-BB1F-89237A248232}" srcOrd="0" destOrd="0" presId="urn:microsoft.com/office/officeart/2008/layout/AlternatingHexagons"/>
    <dgm:cxn modelId="{65FDDCAF-6079-4A45-8EF0-242680CA5AF0}" srcId="{2EB70A79-38B4-4832-8788-FB92916FECE7}" destId="{6CA443DE-3EFC-4DF2-BB8C-A0B43B1DEB6F}" srcOrd="0" destOrd="0" parTransId="{9C9DD817-46B9-4AFD-AB8F-5B377F4BCE0A}" sibTransId="{78384075-440E-4650-8A06-9C169FFF2793}"/>
    <dgm:cxn modelId="{E573D7BE-4564-4E0C-9115-E0D9D3B7CE8F}" type="presOf" srcId="{AF82939F-E4A9-4975-8486-E258D9B14E84}" destId="{4513890B-ABE9-46C9-A66F-D1C4CCDF338D}" srcOrd="0" destOrd="0" presId="urn:microsoft.com/office/officeart/2008/layout/AlternatingHexagons"/>
    <dgm:cxn modelId="{F2457AC0-2921-4711-90D8-718DF8632D56}" type="presOf" srcId="{66AA06BE-F9C8-4F4C-A039-40A5A64FA1EB}" destId="{A0C129D3-E3FC-402F-9B4D-01F67B591E04}" srcOrd="0" destOrd="0" presId="urn:microsoft.com/office/officeart/2008/layout/AlternatingHexagons"/>
    <dgm:cxn modelId="{D351E4C1-F31E-4D01-A798-0AC31BD979ED}" srcId="{22DAEA41-1315-477E-96FD-F7A012505AA1}" destId="{AF82939F-E4A9-4975-8486-E258D9B14E84}" srcOrd="0" destOrd="0" parTransId="{1CF1C07D-F53F-45DE-85FB-FBD8454CE66A}" sibTransId="{FB40135B-53B8-4DB8-A56C-4C2622774D5C}"/>
    <dgm:cxn modelId="{ECBF0FD6-701D-4256-B08A-0E1B3FF1EBCA}" type="presOf" srcId="{3E439719-B207-4343-A94F-24B34AFDDFA8}" destId="{6779032B-AEE5-4BC0-946F-1DA17546C7DD}" srcOrd="0" destOrd="0" presId="urn:microsoft.com/office/officeart/2008/layout/AlternatingHexagons"/>
    <dgm:cxn modelId="{A364AEE2-6030-4CEF-904C-84D2EEA26179}" type="presOf" srcId="{826EBB46-711D-4018-B85F-67053CD61F23}" destId="{9F1D5DAE-18D4-447A-8D88-F8CBE9CD0CA3}" srcOrd="0" destOrd="0" presId="urn:microsoft.com/office/officeart/2008/layout/AlternatingHexagons"/>
    <dgm:cxn modelId="{A999BFD4-C764-4B1C-8837-D1A7CAD27CD7}" type="presParOf" srcId="{16C7EBD6-EB4B-4A2F-943A-9B26C2D99268}" destId="{D451BF20-C26A-47B9-AE1F-F195B2E38CC1}" srcOrd="0" destOrd="0" presId="urn:microsoft.com/office/officeart/2008/layout/AlternatingHexagons"/>
    <dgm:cxn modelId="{A12B5DBC-8EA4-4550-A09F-897A8C5465DB}" type="presParOf" srcId="{D451BF20-C26A-47B9-AE1F-F195B2E38CC1}" destId="{CCB3198C-C4EC-4AEE-986B-D8EFE88C285B}" srcOrd="0" destOrd="0" presId="urn:microsoft.com/office/officeart/2008/layout/AlternatingHexagons"/>
    <dgm:cxn modelId="{8D896AC2-7474-4D26-A63F-FAD09402FCD7}" type="presParOf" srcId="{D451BF20-C26A-47B9-AE1F-F195B2E38CC1}" destId="{118CC320-2E2D-4B3E-BB1F-89237A248232}" srcOrd="1" destOrd="0" presId="urn:microsoft.com/office/officeart/2008/layout/AlternatingHexagons"/>
    <dgm:cxn modelId="{67856962-5105-45DA-BCA9-8A3F529A112A}" type="presParOf" srcId="{D451BF20-C26A-47B9-AE1F-F195B2E38CC1}" destId="{D56D54F9-1160-4D0E-A5E4-5DD04A5C2844}" srcOrd="2" destOrd="0" presId="urn:microsoft.com/office/officeart/2008/layout/AlternatingHexagons"/>
    <dgm:cxn modelId="{5CE9228A-D0A2-457A-A104-92D44E57AD98}" type="presParOf" srcId="{D451BF20-C26A-47B9-AE1F-F195B2E38CC1}" destId="{02D5F499-816E-4545-A853-629B0242E167}" srcOrd="3" destOrd="0" presId="urn:microsoft.com/office/officeart/2008/layout/AlternatingHexagons"/>
    <dgm:cxn modelId="{F7531EA6-EDFE-46B8-9E85-CEF610DB91DB}" type="presParOf" srcId="{D451BF20-C26A-47B9-AE1F-F195B2E38CC1}" destId="{17A29D79-5DDD-4F07-9672-125777371D8E}" srcOrd="4" destOrd="0" presId="urn:microsoft.com/office/officeart/2008/layout/AlternatingHexagons"/>
    <dgm:cxn modelId="{6B5BCED5-F935-4546-857F-EE473C148340}" type="presParOf" srcId="{16C7EBD6-EB4B-4A2F-943A-9B26C2D99268}" destId="{4CABA7AD-503F-4D46-A180-445BF8925F0B}" srcOrd="1" destOrd="0" presId="urn:microsoft.com/office/officeart/2008/layout/AlternatingHexagons"/>
    <dgm:cxn modelId="{64F8F0C2-1D6E-4029-9DEA-D36665B7357F}" type="presParOf" srcId="{16C7EBD6-EB4B-4A2F-943A-9B26C2D99268}" destId="{9798A361-F53B-4579-BABD-63801F53FA6A}" srcOrd="2" destOrd="0" presId="urn:microsoft.com/office/officeart/2008/layout/AlternatingHexagons"/>
    <dgm:cxn modelId="{9264859F-02BA-4D61-A76D-0BD42407FB45}" type="presParOf" srcId="{9798A361-F53B-4579-BABD-63801F53FA6A}" destId="{9F1D5DAE-18D4-447A-8D88-F8CBE9CD0CA3}" srcOrd="0" destOrd="0" presId="urn:microsoft.com/office/officeart/2008/layout/AlternatingHexagons"/>
    <dgm:cxn modelId="{033E9983-C531-418F-B433-A771CE429E70}" type="presParOf" srcId="{9798A361-F53B-4579-BABD-63801F53FA6A}" destId="{51034DE1-1FD8-4339-9593-29B650153B8C}" srcOrd="1" destOrd="0" presId="urn:microsoft.com/office/officeart/2008/layout/AlternatingHexagons"/>
    <dgm:cxn modelId="{4797AE80-577D-4A24-9882-53886BDEDB4F}" type="presParOf" srcId="{9798A361-F53B-4579-BABD-63801F53FA6A}" destId="{FB5A8AE8-E774-4541-A139-170EB4062F0F}" srcOrd="2" destOrd="0" presId="urn:microsoft.com/office/officeart/2008/layout/AlternatingHexagons"/>
    <dgm:cxn modelId="{A4F359F0-B2A4-4DC2-ABE3-95F60C728D84}" type="presParOf" srcId="{9798A361-F53B-4579-BABD-63801F53FA6A}" destId="{15070C55-6DC5-43DC-8BCB-D4D68BEB4DBB}" srcOrd="3" destOrd="0" presId="urn:microsoft.com/office/officeart/2008/layout/AlternatingHexagons"/>
    <dgm:cxn modelId="{9CA6E6ED-2A2B-4A02-A64B-0D9C895A3248}" type="presParOf" srcId="{9798A361-F53B-4579-BABD-63801F53FA6A}" destId="{A0C129D3-E3FC-402F-9B4D-01F67B591E04}" srcOrd="4" destOrd="0" presId="urn:microsoft.com/office/officeart/2008/layout/AlternatingHexagons"/>
    <dgm:cxn modelId="{8BF58FEA-C679-4DCB-A19F-BEBB4D35CA88}" type="presParOf" srcId="{16C7EBD6-EB4B-4A2F-943A-9B26C2D99268}" destId="{1B7E4D4F-BA21-4E16-82BF-5A4866662906}" srcOrd="3" destOrd="0" presId="urn:microsoft.com/office/officeart/2008/layout/AlternatingHexagons"/>
    <dgm:cxn modelId="{301C6334-4CBB-4A75-A97F-D924441730A6}" type="presParOf" srcId="{16C7EBD6-EB4B-4A2F-943A-9B26C2D99268}" destId="{45EA16A9-065A-465B-82D9-841E3924FF59}" srcOrd="4" destOrd="0" presId="urn:microsoft.com/office/officeart/2008/layout/AlternatingHexagons"/>
    <dgm:cxn modelId="{332D0606-2C6E-41CB-8E69-E4633826EC00}" type="presParOf" srcId="{45EA16A9-065A-465B-82D9-841E3924FF59}" destId="{B94FC204-E1CC-4F2D-94BE-9DAA3D32A34E}" srcOrd="0" destOrd="0" presId="urn:microsoft.com/office/officeart/2008/layout/AlternatingHexagons"/>
    <dgm:cxn modelId="{D1824334-08A9-4F63-96D1-F1560E3275C5}" type="presParOf" srcId="{45EA16A9-065A-465B-82D9-841E3924FF59}" destId="{4513890B-ABE9-46C9-A66F-D1C4CCDF338D}" srcOrd="1" destOrd="0" presId="urn:microsoft.com/office/officeart/2008/layout/AlternatingHexagons"/>
    <dgm:cxn modelId="{42887414-1CB2-4145-AD5A-3EFEDD4BF3C0}" type="presParOf" srcId="{45EA16A9-065A-465B-82D9-841E3924FF59}" destId="{B426F3EB-D42C-41E6-BC90-A2FD2C8453E1}" srcOrd="2" destOrd="0" presId="urn:microsoft.com/office/officeart/2008/layout/AlternatingHexagons"/>
    <dgm:cxn modelId="{C4E6E4AA-BC0F-42FF-82E5-E024E33170C0}" type="presParOf" srcId="{45EA16A9-065A-465B-82D9-841E3924FF59}" destId="{F94B47FB-7AC3-4AFD-A755-F21828344693}" srcOrd="3" destOrd="0" presId="urn:microsoft.com/office/officeart/2008/layout/AlternatingHexagons"/>
    <dgm:cxn modelId="{83B0FC1F-A13B-427A-9464-DDE880117F42}" type="presParOf" srcId="{45EA16A9-065A-465B-82D9-841E3924FF59}" destId="{6779032B-AEE5-4BC0-946F-1DA17546C7D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799EA1-CC81-4CFB-98C2-FF87A34D38FE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D7F54102-67CF-418E-9178-5F8ED2C41B9D}">
      <dgm:prSet phldrT="[Text]"/>
      <dgm:spPr/>
      <dgm:t>
        <a:bodyPr/>
        <a:lstStyle/>
        <a:p>
          <a:r>
            <a:rPr lang="en-GB" dirty="0"/>
            <a:t>75 completed personal action plan</a:t>
          </a:r>
        </a:p>
      </dgm:t>
    </dgm:pt>
    <dgm:pt modelId="{008EC09E-98DF-458E-8B57-0034ED26F419}" type="parTrans" cxnId="{649D017B-F694-473E-A594-EFE617D652AD}">
      <dgm:prSet/>
      <dgm:spPr/>
      <dgm:t>
        <a:bodyPr/>
        <a:lstStyle/>
        <a:p>
          <a:endParaRPr lang="en-GB"/>
        </a:p>
      </dgm:t>
    </dgm:pt>
    <dgm:pt modelId="{D14EC2B0-8547-473D-8557-74D8F0501AF1}" type="sibTrans" cxnId="{649D017B-F694-473E-A594-EFE617D652AD}">
      <dgm:prSet/>
      <dgm:spPr/>
      <dgm:t>
        <a:bodyPr/>
        <a:lstStyle/>
        <a:p>
          <a:endParaRPr lang="en-GB"/>
        </a:p>
      </dgm:t>
    </dgm:pt>
    <dgm:pt modelId="{36C09DB7-8723-46CE-A445-4F3D019A9464}">
      <dgm:prSet phldrT="[Text]"/>
      <dgm:spPr/>
      <dgm:t>
        <a:bodyPr/>
        <a:lstStyle/>
        <a:p>
          <a:r>
            <a:rPr lang="en-GB" dirty="0"/>
            <a:t>35 attended Goal Setting Workshops</a:t>
          </a:r>
        </a:p>
      </dgm:t>
    </dgm:pt>
    <dgm:pt modelId="{E974475B-5A89-45F2-BF97-575091F69D39}" type="parTrans" cxnId="{C443C3CF-2539-4ABB-A498-D4D01E62A57A}">
      <dgm:prSet/>
      <dgm:spPr/>
      <dgm:t>
        <a:bodyPr/>
        <a:lstStyle/>
        <a:p>
          <a:endParaRPr lang="en-GB"/>
        </a:p>
      </dgm:t>
    </dgm:pt>
    <dgm:pt modelId="{83130F69-A15D-49D6-B8CE-AE856A7212E9}" type="sibTrans" cxnId="{C443C3CF-2539-4ABB-A498-D4D01E62A57A}">
      <dgm:prSet/>
      <dgm:spPr/>
      <dgm:t>
        <a:bodyPr/>
        <a:lstStyle/>
        <a:p>
          <a:endParaRPr lang="en-GB"/>
        </a:p>
      </dgm:t>
    </dgm:pt>
    <dgm:pt modelId="{B7401582-B841-4EB0-BE97-F782CE4CBC17}">
      <dgm:prSet phldrT="[Text]"/>
      <dgm:spPr/>
      <dgm:t>
        <a:bodyPr/>
        <a:lstStyle/>
        <a:p>
          <a:r>
            <a:rPr lang="en-GB" dirty="0"/>
            <a:t>14 completed a jewellery making course</a:t>
          </a:r>
        </a:p>
      </dgm:t>
    </dgm:pt>
    <dgm:pt modelId="{9CE902DC-6022-42D8-8EF2-58E96B6133E5}" type="parTrans" cxnId="{4E4C6FC5-8FF7-47B8-9462-4E3FE3E4EFB3}">
      <dgm:prSet/>
      <dgm:spPr/>
      <dgm:t>
        <a:bodyPr/>
        <a:lstStyle/>
        <a:p>
          <a:endParaRPr lang="en-GB"/>
        </a:p>
      </dgm:t>
    </dgm:pt>
    <dgm:pt modelId="{EB41132F-8BC6-4D2C-BB61-D929862497E4}" type="sibTrans" cxnId="{4E4C6FC5-8FF7-47B8-9462-4E3FE3E4EFB3}">
      <dgm:prSet/>
      <dgm:spPr/>
      <dgm:t>
        <a:bodyPr/>
        <a:lstStyle/>
        <a:p>
          <a:endParaRPr lang="en-GB"/>
        </a:p>
      </dgm:t>
    </dgm:pt>
    <dgm:pt modelId="{B9C85206-CFBC-47CB-936F-D65FF6B138FD}">
      <dgm:prSet phldrT="[Text]"/>
      <dgm:spPr/>
      <dgm:t>
        <a:bodyPr/>
        <a:lstStyle/>
        <a:p>
          <a:r>
            <a:rPr lang="en-GB" dirty="0"/>
            <a:t>12 completed the sugar craft and cake decoration course</a:t>
          </a:r>
        </a:p>
      </dgm:t>
    </dgm:pt>
    <dgm:pt modelId="{BB9D4334-0F35-48CC-9D41-7882ACB5E164}" type="parTrans" cxnId="{374AA9BE-B09D-4F6A-ACA2-A0F7CC2170D9}">
      <dgm:prSet/>
      <dgm:spPr/>
      <dgm:t>
        <a:bodyPr/>
        <a:lstStyle/>
        <a:p>
          <a:endParaRPr lang="en-GB"/>
        </a:p>
      </dgm:t>
    </dgm:pt>
    <dgm:pt modelId="{2D184F3C-4B33-4873-8F26-1830C95DB70E}" type="sibTrans" cxnId="{374AA9BE-B09D-4F6A-ACA2-A0F7CC2170D9}">
      <dgm:prSet/>
      <dgm:spPr/>
      <dgm:t>
        <a:bodyPr/>
        <a:lstStyle/>
        <a:p>
          <a:endParaRPr lang="en-GB"/>
        </a:p>
      </dgm:t>
    </dgm:pt>
    <dgm:pt modelId="{2CD734DE-8900-424D-8722-6D7F6A3CE84E}">
      <dgm:prSet phldrT="[Text]"/>
      <dgm:spPr/>
      <dgm:t>
        <a:bodyPr/>
        <a:lstStyle/>
        <a:p>
          <a:r>
            <a:rPr lang="en-GB" dirty="0"/>
            <a:t>7 women completed an introduction to start your own business course</a:t>
          </a:r>
        </a:p>
      </dgm:t>
    </dgm:pt>
    <dgm:pt modelId="{FB00A7E2-CEC5-477C-A56F-402E30BB0C9D}" type="parTrans" cxnId="{A4BF8A30-CD12-48FF-8161-E4EB57E664DE}">
      <dgm:prSet/>
      <dgm:spPr/>
      <dgm:t>
        <a:bodyPr/>
        <a:lstStyle/>
        <a:p>
          <a:endParaRPr lang="en-GB"/>
        </a:p>
      </dgm:t>
    </dgm:pt>
    <dgm:pt modelId="{7CBB501D-5B03-4599-89D2-89E91456E526}" type="sibTrans" cxnId="{A4BF8A30-CD12-48FF-8161-E4EB57E664DE}">
      <dgm:prSet/>
      <dgm:spPr/>
      <dgm:t>
        <a:bodyPr/>
        <a:lstStyle/>
        <a:p>
          <a:endParaRPr lang="en-GB"/>
        </a:p>
      </dgm:t>
    </dgm:pt>
    <dgm:pt modelId="{7F489F10-6CA8-46E3-8E00-E8EE25D1A623}" type="pres">
      <dgm:prSet presAssocID="{06799EA1-CC81-4CFB-98C2-FF87A34D38FE}" presName="diagram" presStyleCnt="0">
        <dgm:presLayoutVars>
          <dgm:dir/>
          <dgm:resizeHandles val="exact"/>
        </dgm:presLayoutVars>
      </dgm:prSet>
      <dgm:spPr/>
    </dgm:pt>
    <dgm:pt modelId="{6EA4E39E-6D8C-4710-9344-FA534F046B82}" type="pres">
      <dgm:prSet presAssocID="{D7F54102-67CF-418E-9178-5F8ED2C41B9D}" presName="node" presStyleLbl="node1" presStyleIdx="0" presStyleCnt="5">
        <dgm:presLayoutVars>
          <dgm:bulletEnabled val="1"/>
        </dgm:presLayoutVars>
      </dgm:prSet>
      <dgm:spPr/>
    </dgm:pt>
    <dgm:pt modelId="{D12E77D6-3845-4C14-AD3C-D0CDC599B2B6}" type="pres">
      <dgm:prSet presAssocID="{D14EC2B0-8547-473D-8557-74D8F0501AF1}" presName="sibTrans" presStyleCnt="0"/>
      <dgm:spPr/>
    </dgm:pt>
    <dgm:pt modelId="{E9207B02-D213-44EC-A8A0-F9BC939EB81A}" type="pres">
      <dgm:prSet presAssocID="{36C09DB7-8723-46CE-A445-4F3D019A9464}" presName="node" presStyleLbl="node1" presStyleIdx="1" presStyleCnt="5">
        <dgm:presLayoutVars>
          <dgm:bulletEnabled val="1"/>
        </dgm:presLayoutVars>
      </dgm:prSet>
      <dgm:spPr/>
    </dgm:pt>
    <dgm:pt modelId="{D8DACD60-E529-4867-82D1-119CCD957C44}" type="pres">
      <dgm:prSet presAssocID="{83130F69-A15D-49D6-B8CE-AE856A7212E9}" presName="sibTrans" presStyleCnt="0"/>
      <dgm:spPr/>
    </dgm:pt>
    <dgm:pt modelId="{71F9DCF6-951D-4142-B154-68ADB7776EA3}" type="pres">
      <dgm:prSet presAssocID="{B7401582-B841-4EB0-BE97-F782CE4CBC17}" presName="node" presStyleLbl="node1" presStyleIdx="2" presStyleCnt="5">
        <dgm:presLayoutVars>
          <dgm:bulletEnabled val="1"/>
        </dgm:presLayoutVars>
      </dgm:prSet>
      <dgm:spPr/>
    </dgm:pt>
    <dgm:pt modelId="{144F676C-9528-4243-ABF5-B0541B51C748}" type="pres">
      <dgm:prSet presAssocID="{EB41132F-8BC6-4D2C-BB61-D929862497E4}" presName="sibTrans" presStyleCnt="0"/>
      <dgm:spPr/>
    </dgm:pt>
    <dgm:pt modelId="{6018EF21-14C7-4AC7-B534-710414F1F56D}" type="pres">
      <dgm:prSet presAssocID="{B9C85206-CFBC-47CB-936F-D65FF6B138FD}" presName="node" presStyleLbl="node1" presStyleIdx="3" presStyleCnt="5">
        <dgm:presLayoutVars>
          <dgm:bulletEnabled val="1"/>
        </dgm:presLayoutVars>
      </dgm:prSet>
      <dgm:spPr/>
    </dgm:pt>
    <dgm:pt modelId="{5B7F645D-35DD-4826-9AE5-8DD409F5C941}" type="pres">
      <dgm:prSet presAssocID="{2D184F3C-4B33-4873-8F26-1830C95DB70E}" presName="sibTrans" presStyleCnt="0"/>
      <dgm:spPr/>
    </dgm:pt>
    <dgm:pt modelId="{9624F79C-D490-4A72-AA4E-014B34768377}" type="pres">
      <dgm:prSet presAssocID="{2CD734DE-8900-424D-8722-6D7F6A3CE84E}" presName="node" presStyleLbl="node1" presStyleIdx="4" presStyleCnt="5">
        <dgm:presLayoutVars>
          <dgm:bulletEnabled val="1"/>
        </dgm:presLayoutVars>
      </dgm:prSet>
      <dgm:spPr/>
    </dgm:pt>
  </dgm:ptLst>
  <dgm:cxnLst>
    <dgm:cxn modelId="{A4BF8A30-CD12-48FF-8161-E4EB57E664DE}" srcId="{06799EA1-CC81-4CFB-98C2-FF87A34D38FE}" destId="{2CD734DE-8900-424D-8722-6D7F6A3CE84E}" srcOrd="4" destOrd="0" parTransId="{FB00A7E2-CEC5-477C-A56F-402E30BB0C9D}" sibTransId="{7CBB501D-5B03-4599-89D2-89E91456E526}"/>
    <dgm:cxn modelId="{0907CA52-FC31-4E93-AF50-E3BDE0EA1162}" type="presOf" srcId="{D7F54102-67CF-418E-9178-5F8ED2C41B9D}" destId="{6EA4E39E-6D8C-4710-9344-FA534F046B82}" srcOrd="0" destOrd="0" presId="urn:microsoft.com/office/officeart/2005/8/layout/default"/>
    <dgm:cxn modelId="{48F48A79-4F02-41A7-8FDA-7A9B1B247BB9}" type="presOf" srcId="{B9C85206-CFBC-47CB-936F-D65FF6B138FD}" destId="{6018EF21-14C7-4AC7-B534-710414F1F56D}" srcOrd="0" destOrd="0" presId="urn:microsoft.com/office/officeart/2005/8/layout/default"/>
    <dgm:cxn modelId="{649D017B-F694-473E-A594-EFE617D652AD}" srcId="{06799EA1-CC81-4CFB-98C2-FF87A34D38FE}" destId="{D7F54102-67CF-418E-9178-5F8ED2C41B9D}" srcOrd="0" destOrd="0" parTransId="{008EC09E-98DF-458E-8B57-0034ED26F419}" sibTransId="{D14EC2B0-8547-473D-8557-74D8F0501AF1}"/>
    <dgm:cxn modelId="{B20AE980-CED8-428A-8BC0-94FE6D17F124}" type="presOf" srcId="{B7401582-B841-4EB0-BE97-F782CE4CBC17}" destId="{71F9DCF6-951D-4142-B154-68ADB7776EA3}" srcOrd="0" destOrd="0" presId="urn:microsoft.com/office/officeart/2005/8/layout/default"/>
    <dgm:cxn modelId="{694C58A6-AC0D-4206-A796-1BFA6142AD91}" type="presOf" srcId="{36C09DB7-8723-46CE-A445-4F3D019A9464}" destId="{E9207B02-D213-44EC-A8A0-F9BC939EB81A}" srcOrd="0" destOrd="0" presId="urn:microsoft.com/office/officeart/2005/8/layout/default"/>
    <dgm:cxn modelId="{BECDF6A6-D936-4FDC-800E-9132B85483FF}" type="presOf" srcId="{06799EA1-CC81-4CFB-98C2-FF87A34D38FE}" destId="{7F489F10-6CA8-46E3-8E00-E8EE25D1A623}" srcOrd="0" destOrd="0" presId="urn:microsoft.com/office/officeart/2005/8/layout/default"/>
    <dgm:cxn modelId="{374AA9BE-B09D-4F6A-ACA2-A0F7CC2170D9}" srcId="{06799EA1-CC81-4CFB-98C2-FF87A34D38FE}" destId="{B9C85206-CFBC-47CB-936F-D65FF6B138FD}" srcOrd="3" destOrd="0" parTransId="{BB9D4334-0F35-48CC-9D41-7882ACB5E164}" sibTransId="{2D184F3C-4B33-4873-8F26-1830C95DB70E}"/>
    <dgm:cxn modelId="{4E4C6FC5-8FF7-47B8-9462-4E3FE3E4EFB3}" srcId="{06799EA1-CC81-4CFB-98C2-FF87A34D38FE}" destId="{B7401582-B841-4EB0-BE97-F782CE4CBC17}" srcOrd="2" destOrd="0" parTransId="{9CE902DC-6022-42D8-8EF2-58E96B6133E5}" sibTransId="{EB41132F-8BC6-4D2C-BB61-D929862497E4}"/>
    <dgm:cxn modelId="{3B5179C8-3458-46CA-9460-1215820BED55}" type="presOf" srcId="{2CD734DE-8900-424D-8722-6D7F6A3CE84E}" destId="{9624F79C-D490-4A72-AA4E-014B34768377}" srcOrd="0" destOrd="0" presId="urn:microsoft.com/office/officeart/2005/8/layout/default"/>
    <dgm:cxn modelId="{C443C3CF-2539-4ABB-A498-D4D01E62A57A}" srcId="{06799EA1-CC81-4CFB-98C2-FF87A34D38FE}" destId="{36C09DB7-8723-46CE-A445-4F3D019A9464}" srcOrd="1" destOrd="0" parTransId="{E974475B-5A89-45F2-BF97-575091F69D39}" sibTransId="{83130F69-A15D-49D6-B8CE-AE856A7212E9}"/>
    <dgm:cxn modelId="{565D9522-B754-4173-8BC4-507FC714CB19}" type="presParOf" srcId="{7F489F10-6CA8-46E3-8E00-E8EE25D1A623}" destId="{6EA4E39E-6D8C-4710-9344-FA534F046B82}" srcOrd="0" destOrd="0" presId="urn:microsoft.com/office/officeart/2005/8/layout/default"/>
    <dgm:cxn modelId="{BA9B70D1-C920-431C-9BED-160601FB397B}" type="presParOf" srcId="{7F489F10-6CA8-46E3-8E00-E8EE25D1A623}" destId="{D12E77D6-3845-4C14-AD3C-D0CDC599B2B6}" srcOrd="1" destOrd="0" presId="urn:microsoft.com/office/officeart/2005/8/layout/default"/>
    <dgm:cxn modelId="{A158951B-06E2-4021-AE1E-C40AC226B260}" type="presParOf" srcId="{7F489F10-6CA8-46E3-8E00-E8EE25D1A623}" destId="{E9207B02-D213-44EC-A8A0-F9BC939EB81A}" srcOrd="2" destOrd="0" presId="urn:microsoft.com/office/officeart/2005/8/layout/default"/>
    <dgm:cxn modelId="{5AF3B190-775B-4C77-B789-286EB53504D6}" type="presParOf" srcId="{7F489F10-6CA8-46E3-8E00-E8EE25D1A623}" destId="{D8DACD60-E529-4867-82D1-119CCD957C44}" srcOrd="3" destOrd="0" presId="urn:microsoft.com/office/officeart/2005/8/layout/default"/>
    <dgm:cxn modelId="{89766537-FC9A-4EA1-BE8B-D6C19DC2DD03}" type="presParOf" srcId="{7F489F10-6CA8-46E3-8E00-E8EE25D1A623}" destId="{71F9DCF6-951D-4142-B154-68ADB7776EA3}" srcOrd="4" destOrd="0" presId="urn:microsoft.com/office/officeart/2005/8/layout/default"/>
    <dgm:cxn modelId="{3F19CDBD-1325-49CE-AF93-F3EBBC31D552}" type="presParOf" srcId="{7F489F10-6CA8-46E3-8E00-E8EE25D1A623}" destId="{144F676C-9528-4243-ABF5-B0541B51C748}" srcOrd="5" destOrd="0" presId="urn:microsoft.com/office/officeart/2005/8/layout/default"/>
    <dgm:cxn modelId="{08895547-7559-4B24-A106-F4AF9591704C}" type="presParOf" srcId="{7F489F10-6CA8-46E3-8E00-E8EE25D1A623}" destId="{6018EF21-14C7-4AC7-B534-710414F1F56D}" srcOrd="6" destOrd="0" presId="urn:microsoft.com/office/officeart/2005/8/layout/default"/>
    <dgm:cxn modelId="{965F3BAE-CC3D-4EF4-9215-7BC551F397F9}" type="presParOf" srcId="{7F489F10-6CA8-46E3-8E00-E8EE25D1A623}" destId="{5B7F645D-35DD-4826-9AE5-8DD409F5C941}" srcOrd="7" destOrd="0" presId="urn:microsoft.com/office/officeart/2005/8/layout/default"/>
    <dgm:cxn modelId="{3A76DB34-CAD3-45B1-A5FC-730FCB04D8C3}" type="presParOf" srcId="{7F489F10-6CA8-46E3-8E00-E8EE25D1A623}" destId="{9624F79C-D490-4A72-AA4E-014B3476837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3198C-C4EC-4AEE-986B-D8EFE88C285B}">
      <dsp:nvSpPr>
        <dsp:cNvPr id="0" name=""/>
        <dsp:cNvSpPr/>
      </dsp:nvSpPr>
      <dsp:spPr>
        <a:xfrm rot="5400000">
          <a:off x="3121615" y="119121"/>
          <a:ext cx="1794825" cy="15614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35 Completed Academy of Aviation</a:t>
          </a:r>
        </a:p>
      </dsp:txBody>
      <dsp:txXfrm rot="-5400000">
        <a:off x="3481611" y="282152"/>
        <a:ext cx="1074832" cy="1235437"/>
      </dsp:txXfrm>
    </dsp:sp>
    <dsp:sp modelId="{118CC320-2E2D-4B3E-BB1F-89237A248232}">
      <dsp:nvSpPr>
        <dsp:cNvPr id="0" name=""/>
        <dsp:cNvSpPr/>
      </dsp:nvSpPr>
      <dsp:spPr>
        <a:xfrm>
          <a:off x="4847160" y="361423"/>
          <a:ext cx="2003025" cy="10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11 women are registered as volunteers</a:t>
          </a:r>
        </a:p>
      </dsp:txBody>
      <dsp:txXfrm>
        <a:off x="4847160" y="361423"/>
        <a:ext cx="2003025" cy="1076895"/>
      </dsp:txXfrm>
    </dsp:sp>
    <dsp:sp modelId="{17A29D79-5DDD-4F07-9672-125777371D8E}">
      <dsp:nvSpPr>
        <dsp:cNvPr id="0" name=""/>
        <dsp:cNvSpPr/>
      </dsp:nvSpPr>
      <dsp:spPr>
        <a:xfrm rot="5400000">
          <a:off x="1435196" y="119121"/>
          <a:ext cx="1794825" cy="15614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3241512"/>
                <a:satOff val="6667"/>
                <a:lumOff val="-510"/>
                <a:alphaOff val="0"/>
                <a:tint val="74000"/>
              </a:schemeClr>
            </a:gs>
            <a:gs pos="49000">
              <a:schemeClr val="accent2">
                <a:hueOff val="-3241512"/>
                <a:satOff val="6667"/>
                <a:lumOff val="-51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3241512"/>
                <a:satOff val="6667"/>
                <a:lumOff val="-510"/>
                <a:alphaOff val="0"/>
                <a:shade val="55000"/>
                <a:satMod val="150000"/>
              </a:schemeClr>
            </a:gs>
            <a:gs pos="92000">
              <a:schemeClr val="accent2">
                <a:hueOff val="-3241512"/>
                <a:satOff val="6667"/>
                <a:lumOff val="-51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3241512"/>
                <a:satOff val="6667"/>
                <a:lumOff val="-51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3241512"/>
              <a:satOff val="6667"/>
              <a:lumOff val="-51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19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Progression to Employment</a:t>
          </a:r>
        </a:p>
      </dsp:txBody>
      <dsp:txXfrm rot="-5400000">
        <a:off x="1795192" y="282152"/>
        <a:ext cx="1074832" cy="1235437"/>
      </dsp:txXfrm>
    </dsp:sp>
    <dsp:sp modelId="{9F1D5DAE-18D4-447A-8D88-F8CBE9CD0CA3}">
      <dsp:nvSpPr>
        <dsp:cNvPr id="0" name=""/>
        <dsp:cNvSpPr/>
      </dsp:nvSpPr>
      <dsp:spPr>
        <a:xfrm rot="5400000">
          <a:off x="2275175" y="1642569"/>
          <a:ext cx="1794825" cy="15614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6483024"/>
                <a:satOff val="13334"/>
                <a:lumOff val="-1020"/>
                <a:alphaOff val="0"/>
                <a:tint val="74000"/>
              </a:schemeClr>
            </a:gs>
            <a:gs pos="49000">
              <a:schemeClr val="accent2">
                <a:hueOff val="-6483024"/>
                <a:satOff val="13334"/>
                <a:lumOff val="-102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6483024"/>
                <a:satOff val="13334"/>
                <a:lumOff val="-1020"/>
                <a:alphaOff val="0"/>
                <a:shade val="55000"/>
                <a:satMod val="150000"/>
              </a:schemeClr>
            </a:gs>
            <a:gs pos="92000">
              <a:schemeClr val="accent2">
                <a:hueOff val="-6483024"/>
                <a:satOff val="13334"/>
                <a:lumOff val="-102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6483024"/>
                <a:satOff val="13334"/>
                <a:lumOff val="-102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6483024"/>
              <a:satOff val="13334"/>
              <a:lumOff val="-102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85 women supported</a:t>
          </a:r>
        </a:p>
      </dsp:txBody>
      <dsp:txXfrm rot="-5400000">
        <a:off x="2635171" y="1805600"/>
        <a:ext cx="1074832" cy="1235437"/>
      </dsp:txXfrm>
    </dsp:sp>
    <dsp:sp modelId="{51034DE1-1FD8-4339-9593-29B650153B8C}">
      <dsp:nvSpPr>
        <dsp:cNvPr id="0" name=""/>
        <dsp:cNvSpPr/>
      </dsp:nvSpPr>
      <dsp:spPr>
        <a:xfrm>
          <a:off x="388813" y="1884871"/>
          <a:ext cx="1938411" cy="10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388813" y="1884871"/>
        <a:ext cx="1938411" cy="1076895"/>
      </dsp:txXfrm>
    </dsp:sp>
    <dsp:sp modelId="{A0C129D3-E3FC-402F-9B4D-01F67B591E04}">
      <dsp:nvSpPr>
        <dsp:cNvPr id="0" name=""/>
        <dsp:cNvSpPr/>
      </dsp:nvSpPr>
      <dsp:spPr>
        <a:xfrm rot="5400000">
          <a:off x="3961593" y="1642569"/>
          <a:ext cx="1794825" cy="15614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9724536"/>
                <a:satOff val="20000"/>
                <a:lumOff val="-1529"/>
                <a:alphaOff val="0"/>
                <a:tint val="74000"/>
              </a:schemeClr>
            </a:gs>
            <a:gs pos="49000">
              <a:schemeClr val="accent2">
                <a:hueOff val="-9724536"/>
                <a:satOff val="20000"/>
                <a:lumOff val="-1529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9724536"/>
                <a:satOff val="20000"/>
                <a:lumOff val="-1529"/>
                <a:alphaOff val="0"/>
                <a:shade val="55000"/>
                <a:satMod val="150000"/>
              </a:schemeClr>
            </a:gs>
            <a:gs pos="92000">
              <a:schemeClr val="accent2">
                <a:hueOff val="-9724536"/>
                <a:satOff val="20000"/>
                <a:lumOff val="-152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9724536"/>
                <a:satOff val="20000"/>
                <a:lumOff val="-152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9724536"/>
              <a:satOff val="20000"/>
              <a:lumOff val="-152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15 Completed First Aid QQI level 3</a:t>
          </a:r>
        </a:p>
      </dsp:txBody>
      <dsp:txXfrm rot="-5400000">
        <a:off x="4321589" y="1805600"/>
        <a:ext cx="1074832" cy="1235437"/>
      </dsp:txXfrm>
    </dsp:sp>
    <dsp:sp modelId="{B94FC204-E1CC-4F2D-94BE-9DAA3D32A34E}">
      <dsp:nvSpPr>
        <dsp:cNvPr id="0" name=""/>
        <dsp:cNvSpPr/>
      </dsp:nvSpPr>
      <dsp:spPr>
        <a:xfrm rot="5400000">
          <a:off x="3121615" y="3166017"/>
          <a:ext cx="1794825" cy="15614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12966049"/>
                <a:satOff val="26667"/>
                <a:lumOff val="-2039"/>
                <a:alphaOff val="0"/>
                <a:tint val="74000"/>
              </a:schemeClr>
            </a:gs>
            <a:gs pos="49000">
              <a:schemeClr val="accent2">
                <a:hueOff val="-12966049"/>
                <a:satOff val="26667"/>
                <a:lumOff val="-2039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12966049"/>
                <a:satOff val="26667"/>
                <a:lumOff val="-2039"/>
                <a:alphaOff val="0"/>
                <a:shade val="55000"/>
                <a:satMod val="150000"/>
              </a:schemeClr>
            </a:gs>
            <a:gs pos="92000">
              <a:schemeClr val="accent2">
                <a:hueOff val="-12966049"/>
                <a:satOff val="26667"/>
                <a:lumOff val="-203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12966049"/>
                <a:satOff val="26667"/>
                <a:lumOff val="-203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12966049"/>
              <a:satOff val="26667"/>
              <a:lumOff val="-203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9 Completed Patient  Manual handling</a:t>
          </a:r>
        </a:p>
      </dsp:txBody>
      <dsp:txXfrm rot="-5400000">
        <a:off x="3481611" y="3329048"/>
        <a:ext cx="1074832" cy="1235437"/>
      </dsp:txXfrm>
    </dsp:sp>
    <dsp:sp modelId="{4513890B-ABE9-46C9-A66F-D1C4CCDF338D}">
      <dsp:nvSpPr>
        <dsp:cNvPr id="0" name=""/>
        <dsp:cNvSpPr/>
      </dsp:nvSpPr>
      <dsp:spPr>
        <a:xfrm>
          <a:off x="4847160" y="3408319"/>
          <a:ext cx="2003025" cy="10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 dirty="0"/>
        </a:p>
      </dsp:txBody>
      <dsp:txXfrm>
        <a:off x="4847160" y="3408319"/>
        <a:ext cx="2003025" cy="1076895"/>
      </dsp:txXfrm>
    </dsp:sp>
    <dsp:sp modelId="{6779032B-AEE5-4BC0-946F-1DA17546C7DD}">
      <dsp:nvSpPr>
        <dsp:cNvPr id="0" name=""/>
        <dsp:cNvSpPr/>
      </dsp:nvSpPr>
      <dsp:spPr>
        <a:xfrm rot="5400000">
          <a:off x="1435196" y="3166017"/>
          <a:ext cx="1794825" cy="156149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tint val="74000"/>
              </a:schemeClr>
            </a:gs>
            <a:gs pos="49000">
              <a:schemeClr val="accent2">
                <a:hueOff val="-16207560"/>
                <a:satOff val="33334"/>
                <a:lumOff val="-2549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16207560"/>
                <a:satOff val="33334"/>
                <a:lumOff val="-2549"/>
                <a:alphaOff val="0"/>
                <a:shade val="55000"/>
                <a:satMod val="150000"/>
              </a:schemeClr>
            </a:gs>
            <a:gs pos="92000">
              <a:schemeClr val="accent2">
                <a:hueOff val="-16207560"/>
                <a:satOff val="33334"/>
                <a:lumOff val="-2549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-16207560"/>
              <a:satOff val="33334"/>
              <a:lumOff val="-2549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10 completed  career preparation course</a:t>
          </a:r>
        </a:p>
      </dsp:txBody>
      <dsp:txXfrm rot="-5400000">
        <a:off x="1795192" y="3329048"/>
        <a:ext cx="1074832" cy="1235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4E39E-6D8C-4710-9344-FA534F046B82}">
      <dsp:nvSpPr>
        <dsp:cNvPr id="0" name=""/>
        <dsp:cNvSpPr/>
      </dsp:nvSpPr>
      <dsp:spPr>
        <a:xfrm>
          <a:off x="1077190" y="2071"/>
          <a:ext cx="2421247" cy="14527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75 completed personal action plan</a:t>
          </a:r>
        </a:p>
      </dsp:txBody>
      <dsp:txXfrm>
        <a:off x="1077190" y="2071"/>
        <a:ext cx="2421247" cy="1452748"/>
      </dsp:txXfrm>
    </dsp:sp>
    <dsp:sp modelId="{E9207B02-D213-44EC-A8A0-F9BC939EB81A}">
      <dsp:nvSpPr>
        <dsp:cNvPr id="0" name=""/>
        <dsp:cNvSpPr/>
      </dsp:nvSpPr>
      <dsp:spPr>
        <a:xfrm>
          <a:off x="3740562" y="2071"/>
          <a:ext cx="2421247" cy="1452748"/>
        </a:xfrm>
        <a:prstGeom prst="rect">
          <a:avLst/>
        </a:prstGeom>
        <a:gradFill rotWithShape="0">
          <a:gsLst>
            <a:gs pos="0">
              <a:schemeClr val="accent4">
                <a:hueOff val="4308971"/>
                <a:satOff val="-10901"/>
                <a:lumOff val="490"/>
                <a:alphaOff val="0"/>
                <a:tint val="74000"/>
              </a:schemeClr>
            </a:gs>
            <a:gs pos="49000">
              <a:schemeClr val="accent4">
                <a:hueOff val="4308971"/>
                <a:satOff val="-10901"/>
                <a:lumOff val="49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4308971"/>
                <a:satOff val="-10901"/>
                <a:lumOff val="490"/>
                <a:alphaOff val="0"/>
                <a:shade val="55000"/>
                <a:satMod val="150000"/>
              </a:schemeClr>
            </a:gs>
            <a:gs pos="92000">
              <a:schemeClr val="accent4">
                <a:hueOff val="4308971"/>
                <a:satOff val="-10901"/>
                <a:lumOff val="49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4308971"/>
                <a:satOff val="-10901"/>
                <a:lumOff val="49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4308971"/>
              <a:satOff val="-10901"/>
              <a:lumOff val="49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35 attended Goal Setting Workshops</a:t>
          </a:r>
        </a:p>
      </dsp:txBody>
      <dsp:txXfrm>
        <a:off x="3740562" y="2071"/>
        <a:ext cx="2421247" cy="1452748"/>
      </dsp:txXfrm>
    </dsp:sp>
    <dsp:sp modelId="{71F9DCF6-951D-4142-B154-68ADB7776EA3}">
      <dsp:nvSpPr>
        <dsp:cNvPr id="0" name=""/>
        <dsp:cNvSpPr/>
      </dsp:nvSpPr>
      <dsp:spPr>
        <a:xfrm>
          <a:off x="1077190" y="1696944"/>
          <a:ext cx="2421247" cy="1452748"/>
        </a:xfrm>
        <a:prstGeom prst="rect">
          <a:avLst/>
        </a:prstGeom>
        <a:gradFill rotWithShape="0">
          <a:gsLst>
            <a:gs pos="0">
              <a:schemeClr val="accent4">
                <a:hueOff val="8617942"/>
                <a:satOff val="-21801"/>
                <a:lumOff val="980"/>
                <a:alphaOff val="0"/>
                <a:tint val="74000"/>
              </a:schemeClr>
            </a:gs>
            <a:gs pos="49000">
              <a:schemeClr val="accent4">
                <a:hueOff val="8617942"/>
                <a:satOff val="-21801"/>
                <a:lumOff val="98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8617942"/>
                <a:satOff val="-21801"/>
                <a:lumOff val="980"/>
                <a:alphaOff val="0"/>
                <a:shade val="55000"/>
                <a:satMod val="150000"/>
              </a:schemeClr>
            </a:gs>
            <a:gs pos="92000">
              <a:schemeClr val="accent4">
                <a:hueOff val="8617942"/>
                <a:satOff val="-21801"/>
                <a:lumOff val="98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8617942"/>
                <a:satOff val="-21801"/>
                <a:lumOff val="98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8617942"/>
              <a:satOff val="-21801"/>
              <a:lumOff val="98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14 completed a jewellery making course</a:t>
          </a:r>
        </a:p>
      </dsp:txBody>
      <dsp:txXfrm>
        <a:off x="1077190" y="1696944"/>
        <a:ext cx="2421247" cy="1452748"/>
      </dsp:txXfrm>
    </dsp:sp>
    <dsp:sp modelId="{6018EF21-14C7-4AC7-B534-710414F1F56D}">
      <dsp:nvSpPr>
        <dsp:cNvPr id="0" name=""/>
        <dsp:cNvSpPr/>
      </dsp:nvSpPr>
      <dsp:spPr>
        <a:xfrm>
          <a:off x="3740562" y="1696944"/>
          <a:ext cx="2421247" cy="1452748"/>
        </a:xfrm>
        <a:prstGeom prst="rect">
          <a:avLst/>
        </a:prstGeom>
        <a:gradFill rotWithShape="0">
          <a:gsLst>
            <a:gs pos="0">
              <a:schemeClr val="accent4">
                <a:hueOff val="12926913"/>
                <a:satOff val="-32702"/>
                <a:lumOff val="1470"/>
                <a:alphaOff val="0"/>
                <a:tint val="74000"/>
              </a:schemeClr>
            </a:gs>
            <a:gs pos="49000">
              <a:schemeClr val="accent4">
                <a:hueOff val="12926913"/>
                <a:satOff val="-32702"/>
                <a:lumOff val="147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12926913"/>
                <a:satOff val="-32702"/>
                <a:lumOff val="1470"/>
                <a:alphaOff val="0"/>
                <a:shade val="55000"/>
                <a:satMod val="150000"/>
              </a:schemeClr>
            </a:gs>
            <a:gs pos="92000">
              <a:schemeClr val="accent4">
                <a:hueOff val="12926913"/>
                <a:satOff val="-32702"/>
                <a:lumOff val="147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12926913"/>
                <a:satOff val="-32702"/>
                <a:lumOff val="147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12926913"/>
              <a:satOff val="-32702"/>
              <a:lumOff val="147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12 completed the sugar craft and cake decoration course</a:t>
          </a:r>
        </a:p>
      </dsp:txBody>
      <dsp:txXfrm>
        <a:off x="3740562" y="1696944"/>
        <a:ext cx="2421247" cy="1452748"/>
      </dsp:txXfrm>
    </dsp:sp>
    <dsp:sp modelId="{9624F79C-D490-4A72-AA4E-014B34768377}">
      <dsp:nvSpPr>
        <dsp:cNvPr id="0" name=""/>
        <dsp:cNvSpPr/>
      </dsp:nvSpPr>
      <dsp:spPr>
        <a:xfrm>
          <a:off x="2408876" y="3391818"/>
          <a:ext cx="2421247" cy="1452748"/>
        </a:xfrm>
        <a:prstGeom prst="rect">
          <a:avLst/>
        </a:prstGeom>
        <a:gradFill rotWithShape="0">
          <a:gsLst>
            <a:gs pos="0">
              <a:schemeClr val="accent4">
                <a:hueOff val="17235884"/>
                <a:satOff val="-43603"/>
                <a:lumOff val="1960"/>
                <a:alphaOff val="0"/>
                <a:tint val="74000"/>
              </a:schemeClr>
            </a:gs>
            <a:gs pos="49000">
              <a:schemeClr val="accent4">
                <a:hueOff val="17235884"/>
                <a:satOff val="-43603"/>
                <a:lumOff val="196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17235884"/>
                <a:satOff val="-43603"/>
                <a:lumOff val="1960"/>
                <a:alphaOff val="0"/>
                <a:shade val="55000"/>
                <a:satMod val="150000"/>
              </a:schemeClr>
            </a:gs>
            <a:gs pos="92000">
              <a:schemeClr val="accent4">
                <a:hueOff val="17235884"/>
                <a:satOff val="-43603"/>
                <a:lumOff val="196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17235884"/>
                <a:satOff val="-43603"/>
                <a:lumOff val="196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17235884"/>
              <a:satOff val="-43603"/>
              <a:lumOff val="196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7 women completed an introduction to start your own business course</a:t>
          </a:r>
        </a:p>
      </dsp:txBody>
      <dsp:txXfrm>
        <a:off x="2408876" y="3391818"/>
        <a:ext cx="2421247" cy="1452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6E54A-38A0-43E7-A1F1-504B85CC6859}" type="datetimeFigureOut">
              <a:rPr lang="en-IE" smtClean="0"/>
              <a:t>27/10/2021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F09AA-59AA-419A-AEEF-E70C3174500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6709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2FC1814-230C-4FC9-9493-8FB8F2881388}" type="datetimeFigureOut">
              <a:rPr lang="en-IE" smtClean="0"/>
              <a:t>27/10/2021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F80424EE-6102-4211-B699-DCCB414109DD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222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424EE-6102-4211-B699-DCCB414109DD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458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37E150-8A67-40FD-887E-AE8C83825620}" type="datetimeFigureOut">
              <a:rPr lang="en-IE" smtClean="0"/>
              <a:t>27/10/2021</a:t>
            </a:fld>
            <a:endParaRPr lang="en-IE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E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2AD184-E1A1-40D0-8D7A-C7AFF99F844E}" type="slidenum">
              <a:rPr lang="en-IE" smtClean="0"/>
              <a:t>‹#›</a:t>
            </a:fld>
            <a:endParaRPr lang="en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E150-8A67-40FD-887E-AE8C83825620}" type="datetimeFigureOut">
              <a:rPr lang="en-IE" smtClean="0"/>
              <a:t>27/10/2021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D184-E1A1-40D0-8D7A-C7AFF99F844E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B37E150-8A67-40FD-887E-AE8C83825620}" type="datetimeFigureOut">
              <a:rPr lang="en-IE" smtClean="0"/>
              <a:t>27/10/2021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2AD184-E1A1-40D0-8D7A-C7AFF99F844E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E150-8A67-40FD-887E-AE8C83825620}" type="datetimeFigureOut">
              <a:rPr lang="en-IE" smtClean="0"/>
              <a:t>27/10/2021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D184-E1A1-40D0-8D7A-C7AFF99F844E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37E150-8A67-40FD-887E-AE8C83825620}" type="datetimeFigureOut">
              <a:rPr lang="en-IE" smtClean="0"/>
              <a:t>27/10/2021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D2AD184-E1A1-40D0-8D7A-C7AFF99F844E}" type="slidenum">
              <a:rPr lang="en-IE" smtClean="0"/>
              <a:t>‹#›</a:t>
            </a:fld>
            <a:endParaRPr lang="en-I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E150-8A67-40FD-887E-AE8C83825620}" type="datetimeFigureOut">
              <a:rPr lang="en-IE" smtClean="0"/>
              <a:t>27/10/2021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D184-E1A1-40D0-8D7A-C7AFF99F844E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E150-8A67-40FD-887E-AE8C83825620}" type="datetimeFigureOut">
              <a:rPr lang="en-IE" smtClean="0"/>
              <a:t>27/10/2021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D184-E1A1-40D0-8D7A-C7AFF99F844E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E150-8A67-40FD-887E-AE8C83825620}" type="datetimeFigureOut">
              <a:rPr lang="en-IE" smtClean="0"/>
              <a:t>27/10/2021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D184-E1A1-40D0-8D7A-C7AFF99F844E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37E150-8A67-40FD-887E-AE8C83825620}" type="datetimeFigureOut">
              <a:rPr lang="en-IE" smtClean="0"/>
              <a:t>27/10/2021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D184-E1A1-40D0-8D7A-C7AFF99F844E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E150-8A67-40FD-887E-AE8C83825620}" type="datetimeFigureOut">
              <a:rPr lang="en-IE" smtClean="0"/>
              <a:t>27/10/2021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D184-E1A1-40D0-8D7A-C7AFF99F844E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7E150-8A67-40FD-887E-AE8C83825620}" type="datetimeFigureOut">
              <a:rPr lang="en-IE" smtClean="0"/>
              <a:t>27/10/2021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D184-E1A1-40D0-8D7A-C7AFF99F844E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37E150-8A67-40FD-887E-AE8C83825620}" type="datetimeFigureOut">
              <a:rPr lang="en-IE" smtClean="0"/>
              <a:t>27/10/2021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2AD184-E1A1-40D0-8D7A-C7AFF99F844E}" type="slidenum">
              <a:rPr lang="en-IE" smtClean="0"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IE" dirty="0"/>
            </a:b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3708672"/>
            <a:ext cx="5904656" cy="1752600"/>
          </a:xfrm>
        </p:spPr>
        <p:txBody>
          <a:bodyPr>
            <a:normAutofit/>
          </a:bodyPr>
          <a:lstStyle/>
          <a:p>
            <a:pPr algn="ctr"/>
            <a:r>
              <a:rPr lang="en-IE" sz="3200" b="1" dirty="0"/>
              <a:t>  NetWORK Project</a:t>
            </a:r>
          </a:p>
          <a:p>
            <a:endParaRPr lang="en-IE" sz="2800" b="1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60" y="-48259"/>
            <a:ext cx="1872208" cy="1656185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50703"/>
              </p:ext>
            </p:extLst>
          </p:nvPr>
        </p:nvGraphicFramePr>
        <p:xfrm>
          <a:off x="6300192" y="279800"/>
          <a:ext cx="26765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r:id="rId5" imgW="23285714" imgH="8009524" progId="">
                  <p:embed/>
                </p:oleObj>
              </mc:Choice>
              <mc:Fallback>
                <p:oleObj r:id="rId5" imgW="23285714" imgH="800952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79800"/>
                        <a:ext cx="267652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78" y="6039222"/>
            <a:ext cx="2592288" cy="8187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36096" y="5157192"/>
            <a:ext cx="376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November 8</a:t>
            </a:r>
            <a:r>
              <a:rPr lang="en-IE" baseline="30000" dirty="0">
                <a:solidFill>
                  <a:schemeClr val="bg1"/>
                </a:solidFill>
              </a:rPr>
              <a:t>th</a:t>
            </a:r>
            <a:r>
              <a:rPr lang="en-IE" dirty="0">
                <a:solidFill>
                  <a:schemeClr val="bg1"/>
                </a:solidFill>
              </a:rPr>
              <a:t> 2018</a:t>
            </a:r>
          </a:p>
          <a:p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80" y="829876"/>
            <a:ext cx="4018983" cy="56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9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301208"/>
            <a:ext cx="7239000" cy="1143000"/>
          </a:xfrm>
        </p:spPr>
        <p:txBody>
          <a:bodyPr>
            <a:normAutofit/>
          </a:bodyPr>
          <a:lstStyle/>
          <a:p>
            <a:r>
              <a:rPr lang="en-GB" sz="3000" dirty="0">
                <a:ln w="500">
                  <a:solidFill>
                    <a:srgbClr val="F4E7ED">
                      <a:shade val="10000"/>
                      <a:satMod val="135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Participant of the HACCP course</a:t>
            </a:r>
            <a:endParaRPr lang="en-IE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424847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1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Further Supports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Our first graduates from the Academy of Aviation course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                            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F7779-4059-4A8B-B981-1101E783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564904"/>
            <a:ext cx="4510741" cy="36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3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2BA630-A84D-48F6-A6B0-969A12FF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visit to IBM</a:t>
            </a:r>
            <a:br>
              <a:rPr lang="en-US" dirty="0"/>
            </a:b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A59820-01E6-44AD-9C79-3BB740364C4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GB" dirty="0"/>
              <a:t>Participant listening to cv and interview skills tips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F4565B-E079-4791-B756-25C63E2CDD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504" y="2564436"/>
            <a:ext cx="3960440" cy="2538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B6EC-6958-4F5C-8BB9-CE3EF4582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429000"/>
            <a:ext cx="3384376" cy="3024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B4138E-5AB7-4CFD-A63D-4A74AC751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196" y="127254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4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AIM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100392" cy="48463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IE" sz="3200" dirty="0"/>
              <a:t>This project was a collaboration between Cultúr Migrant Centre and Meath Partnership. </a:t>
            </a:r>
          </a:p>
          <a:p>
            <a:pPr>
              <a:lnSpc>
                <a:spcPct val="150000"/>
              </a:lnSpc>
            </a:pPr>
            <a:r>
              <a:rPr lang="en-IE" sz="3200" dirty="0"/>
              <a:t>It focused on developing and delivering a ready-for-life and work skills programme for refugee women and women on Stamp 4. </a:t>
            </a:r>
          </a:p>
          <a:p>
            <a:pPr>
              <a:lnSpc>
                <a:spcPct val="150000"/>
              </a:lnSpc>
            </a:pPr>
            <a:r>
              <a:rPr lang="en-IE" sz="3200" dirty="0"/>
              <a:t>Net-WORK provided a comprehensive life skills employability programme that equipped 85 migrant women with the skills required to succeed in Ireland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8646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720080"/>
          </a:xfrm>
        </p:spPr>
        <p:txBody>
          <a:bodyPr>
            <a:normAutofit/>
          </a:bodyPr>
          <a:lstStyle/>
          <a:p>
            <a:r>
              <a:rPr lang="en-US" dirty="0"/>
              <a:t>COURSES DELIVERED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352928" cy="55446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Soft Skills and Accredited Courses:-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Soft Skills Course  </a:t>
            </a:r>
          </a:p>
          <a:p>
            <a:pPr marL="292608" lvl="1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1. Start Your Own Business QQI 2.Career Preparation Course </a:t>
            </a:r>
          </a:p>
          <a:p>
            <a:pPr marL="292608" lvl="1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3. One-One support 4. Personal Development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Accredited Courses </a:t>
            </a:r>
          </a:p>
          <a:p>
            <a:pPr marL="749808" lvl="1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HACCAP  2. Academy of Aviation Courses 3. First Aid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Empowerment Courses </a:t>
            </a:r>
          </a:p>
          <a:p>
            <a:pPr marL="749808" lvl="1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Jewelry Making </a:t>
            </a:r>
          </a:p>
          <a:p>
            <a:pPr marL="749808" lvl="1" indent="-457200">
              <a:lnSpc>
                <a:spcPct val="150000"/>
              </a:lnSpc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Sugar Craft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0378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6D50E-A0DD-43DF-8B89-9A481C88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        Project impact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5F4B965-1F85-4F1D-A9E1-DB5BA460FD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003774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565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E928-0B48-4472-9CD9-D3A8C1A1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         Non-accredited training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B4BE4F-171F-4A77-B16B-96D2D5C0E6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950863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603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 Age </a:t>
            </a:r>
            <a:r>
              <a:rPr lang="en-IE" dirty="0" err="1"/>
              <a:t>pRofile</a:t>
            </a:r>
            <a:r>
              <a:rPr lang="en-IE" dirty="0"/>
              <a:t> of participants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48421"/>
              </p:ext>
            </p:extLst>
          </p:nvPr>
        </p:nvGraphicFramePr>
        <p:xfrm>
          <a:off x="539552" y="1700808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565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 Location In Meath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610959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559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      Celebrating Diversity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688123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743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193FCDC-C02C-4309-8C1A-35C8CAC7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152" y="1143000"/>
            <a:ext cx="2877946" cy="1493912"/>
          </a:xfrm>
        </p:spPr>
        <p:txBody>
          <a:bodyPr/>
          <a:lstStyle/>
          <a:p>
            <a:r>
              <a:rPr lang="en-GB" dirty="0"/>
              <a:t>Participants of the Sugar  craft course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3D07FD-0F1C-493A-B176-0A922A687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38CF54-473F-4925-9536-BA21E9F460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1" r="1250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185CCF-276D-41D3-92FC-22D47DE05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645024"/>
            <a:ext cx="3528392" cy="2449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96A06-8D84-4880-87BE-0A6A03416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818" y="2949537"/>
            <a:ext cx="3169168" cy="25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03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38997</TotalTime>
  <Words>244</Words>
  <Application>Microsoft Office PowerPoint</Application>
  <PresentationFormat>On-screen Show (4:3)</PresentationFormat>
  <Paragraphs>51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Trebuchet MS</vt:lpstr>
      <vt:lpstr>Wingdings</vt:lpstr>
      <vt:lpstr>Wingdings 2</vt:lpstr>
      <vt:lpstr>Opulent</vt:lpstr>
      <vt:lpstr> </vt:lpstr>
      <vt:lpstr>Project AIM</vt:lpstr>
      <vt:lpstr>COURSES DELIVERED</vt:lpstr>
      <vt:lpstr>          Project impact</vt:lpstr>
      <vt:lpstr>          Non-accredited training  </vt:lpstr>
      <vt:lpstr> Age pRofile of participants</vt:lpstr>
      <vt:lpstr> Location In Meath</vt:lpstr>
      <vt:lpstr>      Celebrating Diversity</vt:lpstr>
      <vt:lpstr>Participants of the Sugar  craft course</vt:lpstr>
      <vt:lpstr>Participant of the HACCP course</vt:lpstr>
      <vt:lpstr>Further Supports</vt:lpstr>
      <vt:lpstr>Corporate visit to IBM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Project 2018</dc:title>
  <dc:creator>Deirdre Dowling</dc:creator>
  <cp:lastModifiedBy>Joanna Cultur</cp:lastModifiedBy>
  <cp:revision>147</cp:revision>
  <cp:lastPrinted>2018-09-06T15:31:53Z</cp:lastPrinted>
  <dcterms:created xsi:type="dcterms:W3CDTF">2018-02-12T09:18:13Z</dcterms:created>
  <dcterms:modified xsi:type="dcterms:W3CDTF">2021-10-27T08:53:03Z</dcterms:modified>
</cp:coreProperties>
</file>